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7" r:id="rId4"/>
    <p:sldId id="260" r:id="rId5"/>
    <p:sldId id="259" r:id="rId6"/>
    <p:sldId id="258" r:id="rId7"/>
    <p:sldId id="261" r:id="rId8"/>
    <p:sldId id="267" r:id="rId9"/>
    <p:sldId id="263" r:id="rId10"/>
    <p:sldId id="264" r:id="rId11"/>
    <p:sldId id="262" r:id="rId12"/>
    <p:sldId id="265" r:id="rId13"/>
    <p:sldId id="284" r:id="rId14"/>
    <p:sldId id="283" r:id="rId15"/>
    <p:sldId id="266" r:id="rId16"/>
    <p:sldId id="278" r:id="rId17"/>
    <p:sldId id="275" r:id="rId18"/>
    <p:sldId id="279" r:id="rId19"/>
    <p:sldId id="268" r:id="rId20"/>
    <p:sldId id="270" r:id="rId21"/>
    <p:sldId id="271" r:id="rId22"/>
    <p:sldId id="280" r:id="rId23"/>
    <p:sldId id="281" r:id="rId24"/>
    <p:sldId id="282" r:id="rId25"/>
    <p:sldId id="272" r:id="rId26"/>
    <p:sldId id="274" r:id="rId27"/>
    <p:sldId id="276" r:id="rId28"/>
    <p:sldId id="285" r:id="rId29"/>
    <p:sldId id="286" r:id="rId30"/>
    <p:sldId id="273" r:id="rId31"/>
    <p:sldId id="288" r:id="rId32"/>
    <p:sldId id="269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0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osophicalfellowship.org/store/p37/The_17_Steps_to_Perfection_-_revised_edition.html" TargetMode="External"/><Relationship Id="rId2" Type="http://schemas.openxmlformats.org/officeDocument/2006/relationships/hyperlink" Target="https://eclipsewise.com/solar/SEsaros/SEsaros139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tarastrologyhealing.com/esoteric-education/earths-great-change/2023-2/" TargetMode="External"/><Relationship Id="rId4" Type="http://schemas.openxmlformats.org/officeDocument/2006/relationships/hyperlink" Target="http://starastrologyhealing.com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E96A1-9E56-27DF-81BC-9144DB3E2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TOTAL SOLAR ECLIPSE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C932F7-15A3-0753-1BAC-C130BD4D59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baseline="30000" dirty="0"/>
              <a:t>TH</a:t>
            </a:r>
            <a:r>
              <a:rPr lang="en-US" dirty="0"/>
              <a:t> APRIL 2024</a:t>
            </a:r>
          </a:p>
          <a:p>
            <a:r>
              <a:rPr lang="en-US" dirty="0"/>
              <a:t>MEXICO</a:t>
            </a:r>
          </a:p>
        </p:txBody>
      </p:sp>
    </p:spTree>
    <p:extLst>
      <p:ext uri="{BB962C8B-B14F-4D97-AF65-F5344CB8AC3E}">
        <p14:creationId xmlns:p14="http://schemas.microsoft.com/office/powerpoint/2010/main" val="165623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10615-A5E7-D5F7-94C9-DFFAC6A73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Current world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8B98F-DC96-78E2-DF38-8527899EF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Ukraine war - ongoing</a:t>
            </a:r>
          </a:p>
          <a:p>
            <a:r>
              <a:rPr lang="en-US" sz="2400" dirty="0"/>
              <a:t>Middle East War - ongoing</a:t>
            </a:r>
          </a:p>
          <a:p>
            <a:r>
              <a:rPr lang="en-US" sz="2400" dirty="0"/>
              <a:t>Space Travel – permanent base on the Moon</a:t>
            </a:r>
          </a:p>
          <a:p>
            <a:r>
              <a:rPr lang="en-US" sz="2400" dirty="0"/>
              <a:t>Global Economic crisis continues</a:t>
            </a:r>
          </a:p>
          <a:p>
            <a:r>
              <a:rPr lang="en-US" sz="2400" dirty="0"/>
              <a:t>Digital Economy cliff looms</a:t>
            </a:r>
          </a:p>
          <a:p>
            <a:r>
              <a:rPr lang="en-US" sz="2400" dirty="0"/>
              <a:t>Earthquake  Taiwan</a:t>
            </a:r>
          </a:p>
          <a:p>
            <a:r>
              <a:rPr lang="en-US" sz="2400" dirty="0"/>
              <a:t>Upcoming USA election – Dec. 2024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038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C3C618-E96C-1BC3-8616-E87391452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478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1ECBD-FB23-A78F-0E75-DF0597ED8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Aries stellium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F95EA-2514-3BB9-80FD-2EFAD0C5B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>
              <a:lnSpc>
                <a:spcPct val="107000"/>
              </a:lnSpc>
              <a:spcAft>
                <a:spcPts val="800"/>
              </a:spcAft>
            </a:pP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Eclipse conjunct Chiron in Aries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>
              <a:lnSpc>
                <a:spcPct val="107000"/>
              </a:lnSpc>
              <a:spcAft>
                <a:spcPts val="800"/>
              </a:spcAft>
            </a:pP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North Node Aries cross quarters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Nodal Angular Grand Cross – Cancer Ascendant 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Ruler - 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Mars Conjunct Saturn in Pisces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24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Sabian Symbol</a:t>
            </a:r>
            <a:r>
              <a:rPr lang="en-US" sz="2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A young girl feeding birds in winter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7BD927-9733-DF2A-FC66-E08B9EBE4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3081" y="2012562"/>
            <a:ext cx="3755513" cy="484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979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BC9D7-957E-D5F2-583D-41BDD8F4B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Aries countries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8EFD6-0FCF-26EA-29F4-3B3DB671B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8302"/>
            <a:ext cx="10131425" cy="4581463"/>
          </a:xfrm>
        </p:spPr>
        <p:txBody>
          <a:bodyPr>
            <a:norm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Europe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Iceland	England	 Wales	Denmark	 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France Germany	 Poland 	Portugal 	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Spain   Lithuania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Africa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Northern Sudan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Middle East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Israel, Syria. and Iran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Asia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- </a:t>
            </a:r>
            <a:r>
              <a:rPr lang="en-US" sz="18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Japan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South Pacific  - </a:t>
            </a:r>
            <a:r>
              <a:rPr lang="en-US" sz="1800" b="1" dirty="0"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New Zealand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441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76808-80FE-8123-0CA3-C0C037D29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Exoteric ruler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718BB-F31D-D8DD-37AD-3B4F18FF1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Mars in Pisces conjunct Saturn</a:t>
            </a:r>
          </a:p>
          <a:p>
            <a:r>
              <a:rPr lang="en-US" sz="2400" dirty="0"/>
              <a:t>Semi –square Pluto</a:t>
            </a:r>
          </a:p>
          <a:p>
            <a:r>
              <a:rPr lang="en-US" sz="2400" dirty="0"/>
              <a:t>“A lady in a fox fur” Sabian symbol</a:t>
            </a:r>
          </a:p>
          <a:p>
            <a:r>
              <a:rPr lang="en-US" sz="2400" dirty="0"/>
              <a:t>Aries – 1</a:t>
            </a:r>
            <a:r>
              <a:rPr lang="en-US" sz="2400" baseline="30000" dirty="0"/>
              <a:t>st</a:t>
            </a:r>
            <a:r>
              <a:rPr lang="en-US" sz="2400" dirty="0"/>
              <a:t> Ray</a:t>
            </a:r>
          </a:p>
          <a:p>
            <a:r>
              <a:rPr lang="en-US" sz="2400" dirty="0"/>
              <a:t>Pisces – Paths of Evolution divide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0100C5-557D-7CD0-1AB3-A8C06E842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317" y="2065867"/>
            <a:ext cx="2647620" cy="47378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7D29D4-1C87-40F6-D2A0-967C9BBFE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3204" y="415433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416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76808-80FE-8123-0CA3-C0C037D29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Esoteric ruler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718BB-F31D-D8DD-37AD-3B4F18FF1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Mercury in Aries , retrograde</a:t>
            </a:r>
          </a:p>
          <a:p>
            <a:r>
              <a:rPr lang="en-US" sz="2400" dirty="0"/>
              <a:t>“A double promise reveals its inner  </a:t>
            </a:r>
          </a:p>
          <a:p>
            <a:pPr marL="0" indent="0">
              <a:buNone/>
            </a:pPr>
            <a:r>
              <a:rPr lang="en-US" sz="2400" dirty="0"/>
              <a:t>      and outer meaning.”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2E3C65-8249-CDD9-78B1-67CA11F4B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7843" y="2457450"/>
            <a:ext cx="4657725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479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88FAD-140C-94AE-4D8E-BFC33CB15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ray </a:t>
            </a:r>
            <a:br>
              <a:rPr lang="en-US" dirty="0"/>
            </a:br>
            <a:r>
              <a:rPr lang="en-US" dirty="0"/>
              <a:t>harmony through conflict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6EAD6-681E-DA78-1443-0AFCA35DC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Mercury rules Aries – esoteric</a:t>
            </a:r>
          </a:p>
          <a:p>
            <a:r>
              <a:rPr lang="en-US" sz="2400" dirty="0"/>
              <a:t>Soul Ruler of Humanity</a:t>
            </a:r>
          </a:p>
          <a:p>
            <a:r>
              <a:rPr lang="en-US" sz="2400" dirty="0"/>
              <a:t>Hope springs eternal</a:t>
            </a:r>
          </a:p>
          <a:p>
            <a:r>
              <a:rPr lang="en-US" sz="2400" dirty="0"/>
              <a:t>Earth Changes - upheaval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6B8226-52A7-B683-1A29-F7C4C5DCD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972" y="2878666"/>
            <a:ext cx="4860527" cy="364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237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76808-80FE-8123-0CA3-C0C037D29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esoteric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718BB-F31D-D8DD-37AD-3B4F18FF1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Mercury</a:t>
            </a:r>
          </a:p>
          <a:p>
            <a:r>
              <a:rPr lang="en-US" sz="2400" dirty="0"/>
              <a:t>Inner Balance, Inner Strength, Respectfulness</a:t>
            </a:r>
          </a:p>
          <a:p>
            <a:r>
              <a:rPr lang="en-US" sz="2400" dirty="0"/>
              <a:t>17 Steps to Perfection – Ananda Tara Shan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57FDFB-F885-1ADA-285C-AE058E4C8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9693" y="2250978"/>
            <a:ext cx="3030071" cy="43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961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EDDED-7390-BDEC-6543-B2F6DF772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41" y="2439004"/>
            <a:ext cx="10131427" cy="1468800"/>
          </a:xfrm>
        </p:spPr>
        <p:txBody>
          <a:bodyPr/>
          <a:lstStyle/>
          <a:p>
            <a:pPr algn="ctr"/>
            <a:r>
              <a:rPr lang="en-US" b="1" dirty="0"/>
              <a:t>Jupiter Uranus conjunction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A76F7C-9602-9CB5-4990-08F87F90A7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1941 &amp; 2024</a:t>
            </a:r>
          </a:p>
        </p:txBody>
      </p:sp>
    </p:spTree>
    <p:extLst>
      <p:ext uri="{BB962C8B-B14F-4D97-AF65-F5344CB8AC3E}">
        <p14:creationId xmlns:p14="http://schemas.microsoft.com/office/powerpoint/2010/main" val="982140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560F2-41B4-6D25-8F8F-F830E61B1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JUPITER URANUS CONJUNCTION IN TAURUS:  </a:t>
            </a:r>
            <a:br>
              <a:rPr lang="en-US" b="1" dirty="0"/>
            </a:br>
            <a:r>
              <a:rPr lang="en-US" b="1" dirty="0"/>
              <a:t>25</a:t>
            </a:r>
            <a:r>
              <a:rPr lang="en-US" b="1" baseline="30000" dirty="0"/>
              <a:t>th</a:t>
            </a:r>
            <a:r>
              <a:rPr lang="en-US" b="1" dirty="0"/>
              <a:t> may 1941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B002D-519E-7EB3-358F-F571AC5EC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WORLD EVENTS  -  WW2</a:t>
            </a:r>
            <a:endParaRPr lang="en-US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Britain: The </a:t>
            </a: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Blitz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(September 7, 1940–</a:t>
            </a: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11, </a:t>
            </a: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1941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marL="457200" lvl="1">
              <a:lnSpc>
                <a:spcPct val="107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North Africa Theatre of War - 12th Feb 1941  </a:t>
            </a:r>
          </a:p>
          <a:p>
            <a:pPr marL="457200" lvl="1">
              <a:lnSpc>
                <a:spcPct val="107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Siege of Tobruk 10 April – 27 November 1941</a:t>
            </a:r>
          </a:p>
          <a:p>
            <a:pPr marL="171450" lvl="1" indent="0">
              <a:lnSpc>
                <a:spcPct val="107000"/>
              </a:lnSpc>
              <a:spcAft>
                <a:spcPts val="800"/>
              </a:spcAft>
              <a:buNone/>
            </a:pP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1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C16414-E491-43E6-AD17-E9040B6EF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8328" y="3251614"/>
            <a:ext cx="4679579" cy="360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5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BCCDD-6DE8-27A6-A9D7-A30832E75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BBA61-9933-EAE5-E3F9-A2C3E364B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10871"/>
            <a:ext cx="10131425" cy="4939553"/>
          </a:xfrm>
        </p:spPr>
        <p:txBody>
          <a:bodyPr>
            <a:normAutofit fontScale="70000" lnSpcReduction="20000"/>
          </a:bodyPr>
          <a:lstStyle/>
          <a:p>
            <a:r>
              <a:rPr lang="en-US" sz="2900" dirty="0"/>
              <a:t>Purpose of Eclipse</a:t>
            </a:r>
          </a:p>
          <a:p>
            <a:r>
              <a:rPr lang="en-US" sz="2900" dirty="0"/>
              <a:t>Saros Cycle 139 N  -  1501</a:t>
            </a:r>
          </a:p>
          <a:p>
            <a:r>
              <a:rPr lang="en-US" sz="2900" dirty="0"/>
              <a:t>8</a:t>
            </a:r>
            <a:r>
              <a:rPr lang="en-US" sz="2900" baseline="30000" dirty="0"/>
              <a:t>th</a:t>
            </a:r>
            <a:r>
              <a:rPr lang="en-US" sz="2900" dirty="0"/>
              <a:t> April 2024  - Path of Umbra</a:t>
            </a:r>
          </a:p>
          <a:p>
            <a:r>
              <a:rPr lang="en-US" sz="2900" dirty="0"/>
              <a:t>Eclipse Window:  Current World Events</a:t>
            </a:r>
          </a:p>
          <a:p>
            <a:r>
              <a:rPr lang="en-US" sz="2900" dirty="0"/>
              <a:t>Chart</a:t>
            </a:r>
          </a:p>
          <a:p>
            <a:pPr lvl="1"/>
            <a:r>
              <a:rPr lang="en-US" sz="2900" dirty="0"/>
              <a:t>Aries stellium</a:t>
            </a:r>
          </a:p>
          <a:p>
            <a:pPr lvl="1"/>
            <a:r>
              <a:rPr lang="en-US" sz="2500" dirty="0"/>
              <a:t>Esoteric Ruler – Mercury</a:t>
            </a:r>
          </a:p>
          <a:p>
            <a:pPr lvl="1"/>
            <a:r>
              <a:rPr lang="en-US" sz="2900" dirty="0"/>
              <a:t>Exoteric Ruler - Mars</a:t>
            </a:r>
          </a:p>
          <a:p>
            <a:r>
              <a:rPr lang="en-US" sz="2900" dirty="0"/>
              <a:t>Jupiter Uranus conjunction  1941 &amp; 2024</a:t>
            </a:r>
          </a:p>
          <a:p>
            <a:r>
              <a:rPr lang="en-US" sz="2900" dirty="0"/>
              <a:t>Israel &amp; World Events</a:t>
            </a:r>
          </a:p>
          <a:p>
            <a:r>
              <a:rPr lang="en-US" sz="2900" dirty="0"/>
              <a:t>Comet Pons Brook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101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560F2-41B4-6D25-8F8F-F830E61B1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OPERATION BARBAROSSA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B002D-519E-7EB3-358F-F571AC5EC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</a:t>
            </a:r>
            <a:r>
              <a:rPr lang="en-US" sz="2000" b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June 1941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Opening what will become the East Front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loodiest front of World War II 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assive German armies invade the Soviet Union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1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1000C7-722C-2F56-AD5F-33E4E6E57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4187" y="3351810"/>
            <a:ext cx="4648199" cy="342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868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560F2-41B4-6D25-8F8F-F830E61B1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America enters the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B002D-519E-7EB3-358F-F571AC5EC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PEARL HARBOUR</a:t>
            </a:r>
          </a:p>
          <a:p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20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Dec, 1941</a:t>
            </a:r>
          </a:p>
          <a:p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USA &amp; Japan</a:t>
            </a:r>
          </a:p>
          <a:p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led ultimately to 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Hiroshima &amp; Nagasaki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1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D82C1C-57B0-EF02-7874-CDEF851CD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471" y="2996585"/>
            <a:ext cx="5109041" cy="383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7078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EDDED-7390-BDEC-6543-B2F6DF772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41" y="2439004"/>
            <a:ext cx="10131427" cy="1468800"/>
          </a:xfrm>
        </p:spPr>
        <p:txBody>
          <a:bodyPr/>
          <a:lstStyle/>
          <a:p>
            <a:pPr algn="ctr"/>
            <a:r>
              <a:rPr lang="en-US" b="1" dirty="0"/>
              <a:t>Jupiter Uranus conjunction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A76F7C-9602-9CB5-4990-08F87F90A7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0438534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C3C618-E96C-1BC3-8616-E87391452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0768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3A3B6-D911-1EEE-A3E2-AC2DD5B2D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Jupiter &amp; Uranus in taurus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72C04-1307-AA17-8942-06114F421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Jupiter in Taurus</a:t>
            </a:r>
          </a:p>
          <a:p>
            <a:r>
              <a:rPr lang="en-US" sz="2400" dirty="0"/>
              <a:t>Spoils of war – land, power, commerce, money</a:t>
            </a:r>
          </a:p>
          <a:p>
            <a:r>
              <a:rPr lang="en-US" sz="2400" dirty="0"/>
              <a:t>Uranus:  Sabian Symbol  </a:t>
            </a:r>
          </a:p>
          <a:p>
            <a:r>
              <a:rPr lang="en-US" sz="2400" dirty="0"/>
              <a:t>“White dove over troubled waters”</a:t>
            </a:r>
          </a:p>
          <a:p>
            <a:r>
              <a:rPr lang="en-US" sz="2400" dirty="0"/>
              <a:t>Esoteric conjunction  - Wisdom teachings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811AA6-BFEE-BAD9-AD4C-2425023D3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325" y="3208866"/>
            <a:ext cx="3239675" cy="364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8613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1694D-F1C5-52AC-5B26-6D78FAFFB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3" y="2331429"/>
            <a:ext cx="10131427" cy="1468800"/>
          </a:xfrm>
        </p:spPr>
        <p:txBody>
          <a:bodyPr/>
          <a:lstStyle/>
          <a:p>
            <a:pPr algn="ctr"/>
            <a:r>
              <a:rPr lang="en-US" b="1" dirty="0"/>
              <a:t>Israel &amp; world events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9516F6-DE01-BC5F-5035-9CA4B4A33C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75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261F93-52B8-80C3-1F14-BBF60CDA8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8612" y="0"/>
            <a:ext cx="123981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6282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00D65B-C344-3B32-320F-A108DBF7D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71342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9934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9E731E6-D0F1-341B-E044-0C43A83C6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793384" cy="697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4797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A8203F-FFEB-6F06-15E6-AF1ED855B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821" y="-59844"/>
            <a:ext cx="5609939" cy="691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971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4426C-B723-1995-4FE4-97C1D22D9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Purpose of eclipse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A2EC7-13AC-0387-ABA6-C60F7185A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3 year window</a:t>
            </a:r>
          </a:p>
          <a:p>
            <a:r>
              <a:rPr lang="en-US" sz="2400" dirty="0"/>
              <a:t>New Moon</a:t>
            </a:r>
          </a:p>
          <a:p>
            <a:r>
              <a:rPr lang="en-US" sz="2400" dirty="0"/>
              <a:t>Between Easter &amp; Wesak</a:t>
            </a:r>
          </a:p>
          <a:p>
            <a:r>
              <a:rPr lang="en-US" sz="2400" dirty="0"/>
              <a:t>April 2024 – April 2027</a:t>
            </a:r>
          </a:p>
          <a:p>
            <a:r>
              <a:rPr lang="en-US" sz="2400" dirty="0"/>
              <a:t>Nations &amp; Races</a:t>
            </a:r>
          </a:p>
          <a:p>
            <a:r>
              <a:rPr lang="en-US" sz="2400" dirty="0"/>
              <a:t>Global Leaders &amp; Organizations</a:t>
            </a:r>
          </a:p>
          <a:p>
            <a:r>
              <a:rPr lang="en-US" sz="2400" dirty="0"/>
              <a:t>Cardinal Eclipse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8175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D261FD-88DA-9DCF-5043-7ED7B0BAB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753" y="0"/>
            <a:ext cx="123623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00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ED6CA-4632-DD7E-92EE-95A8B2961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718" y="2250142"/>
            <a:ext cx="6164653" cy="1371600"/>
          </a:xfrm>
        </p:spPr>
        <p:txBody>
          <a:bodyPr/>
          <a:lstStyle/>
          <a:p>
            <a:pPr algn="ctr"/>
            <a:r>
              <a:rPr lang="en-US" b="1" dirty="0"/>
              <a:t>Comet Pons-brooks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E4E9BF2-3330-835A-360F-26CC5BFDDA6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t="3556" b="3556"/>
          <a:stretch>
            <a:fillRect/>
          </a:stretch>
        </p:blipFill>
        <p:spPr>
          <a:xfrm>
            <a:off x="-65912" y="412376"/>
            <a:ext cx="4625530" cy="6445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53DA4B-22DF-9C54-F5EF-DDE03CBAF9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47319" y="3823447"/>
            <a:ext cx="5318052" cy="2335305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en-US" sz="2000" dirty="0"/>
              <a:t>Halley-type periodic comet that was first discovered by Jean-Louis Pons on July 12, 1812 and then independently rediscovered by William Robert Brooks in 1883. It has an orbital period of about 71.3 years.</a:t>
            </a:r>
          </a:p>
          <a:p>
            <a:pPr algn="r"/>
            <a:r>
              <a:rPr lang="en-US" sz="2000" dirty="0"/>
              <a:t>Barely visible</a:t>
            </a:r>
          </a:p>
          <a:p>
            <a:pPr algn="r"/>
            <a:r>
              <a:rPr lang="en-US" sz="2000" dirty="0"/>
              <a:t>240,934,993 kilometers from Earth. </a:t>
            </a:r>
          </a:p>
          <a:p>
            <a:pPr algn="r"/>
            <a:r>
              <a:rPr lang="en-US" sz="2000" dirty="0"/>
              <a:t>. . . .1953</a:t>
            </a:r>
          </a:p>
          <a:p>
            <a:pPr algn="r"/>
            <a:r>
              <a:rPr lang="en-US" sz="2000" dirty="0"/>
              <a:t>. . . .2024 </a:t>
            </a:r>
          </a:p>
        </p:txBody>
      </p:sp>
    </p:spTree>
    <p:extLst>
      <p:ext uri="{BB962C8B-B14F-4D97-AF65-F5344CB8AC3E}">
        <p14:creationId xmlns:p14="http://schemas.microsoft.com/office/powerpoint/2010/main" val="6988088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5E59F-E954-0B02-B701-47499CB69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2F145-3235-61D6-8BD9-4A8C20452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>
                <a:hlinkClick r:id="rId2"/>
              </a:rPr>
              <a:t>https://eclipsewise.com/solar/SEsaros/SEsaros139.html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>
                <a:hlinkClick r:id="rId3"/>
              </a:rPr>
              <a:t>https://www.theosophicalfellowship.org/store/p37/The_17_Steps_to_Perfection_-_revised_edition.html</a:t>
            </a:r>
            <a:endParaRPr lang="en-US" sz="2400" dirty="0"/>
          </a:p>
          <a:p>
            <a:r>
              <a:rPr lang="en-US" sz="2400" dirty="0"/>
              <a:t>17 Steps to Perfection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>
                <a:hlinkClick r:id="rId4"/>
              </a:rPr>
              <a:t>http://starastrologyhealing.com</a:t>
            </a:r>
            <a:endParaRPr lang="en-US" sz="2400" dirty="0"/>
          </a:p>
          <a:p>
            <a:r>
              <a:rPr lang="en-US" sz="2400" dirty="0">
                <a:hlinkClick r:id="rId5"/>
              </a:rPr>
              <a:t>https://starastrologyhealing.com/esoteric-education/earths-great-change/2023-2/</a:t>
            </a:r>
            <a:endParaRPr lang="en-US" sz="2400" dirty="0"/>
          </a:p>
          <a:p>
            <a:r>
              <a:rPr lang="en-US" sz="2400" dirty="0"/>
              <a:t>Navigating the Way</a:t>
            </a:r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917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08E3A-1AB5-F4E3-8BCA-FC87EDEDB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447969"/>
            <a:ext cx="10131427" cy="1468800"/>
          </a:xfrm>
        </p:spPr>
        <p:txBody>
          <a:bodyPr/>
          <a:lstStyle/>
          <a:p>
            <a:pPr algn="ctr"/>
            <a:r>
              <a:rPr lang="en-US" dirty="0"/>
              <a:t>FAMILY:  Saros 139 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06E429-BF24-F6B1-D298-57FE829931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15</a:t>
            </a:r>
            <a:r>
              <a:rPr lang="en-US" sz="2400" baseline="30000" dirty="0"/>
              <a:t>th</a:t>
            </a:r>
            <a:r>
              <a:rPr lang="en-US" sz="2400" dirty="0"/>
              <a:t> May 1501  -  </a:t>
            </a:r>
            <a:r>
              <a:rPr lang="en-US" sz="2400" dirty="0" err="1"/>
              <a:t>iceland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3627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98B9E2-F579-22D8-AE77-39654CA47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26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036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6EDF6-D63F-4AF0-CD58-F06993AD1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themes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A86C4-230E-E77E-1812-4C79D95A2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604433"/>
            <a:ext cx="10131425" cy="3649133"/>
          </a:xfrm>
        </p:spPr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Gemini stellium</a:t>
            </a:r>
          </a:p>
          <a:p>
            <a:pPr marL="800100" lvl="1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Vulcan Sun Moon Saturn Gemini</a:t>
            </a:r>
          </a:p>
          <a:p>
            <a:pPr marL="800100" lvl="1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Mars Pisces void square Mercury Gemini  - ruler</a:t>
            </a:r>
          </a:p>
          <a:p>
            <a:pPr marL="800100" lvl="1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Deception, confusion, propaganda, religious crusades</a:t>
            </a:r>
          </a:p>
          <a:p>
            <a:pPr marL="457200" lvl="1" indent="0">
              <a:lnSpc>
                <a:spcPct val="107000"/>
              </a:lnSpc>
              <a:spcAft>
                <a:spcPts val="0"/>
              </a:spcAft>
              <a:buNone/>
            </a:pP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Sabian Symbol:    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 radical magazine displays a sensational front page.”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372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BD86A-E28D-BC51-EC6E-E53BA3BE6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403146"/>
            <a:ext cx="10131427" cy="1468800"/>
          </a:xfrm>
        </p:spPr>
        <p:txBody>
          <a:bodyPr/>
          <a:lstStyle/>
          <a:p>
            <a:pPr algn="ctr"/>
            <a:r>
              <a:rPr lang="en-US" dirty="0"/>
              <a:t>8</a:t>
            </a:r>
            <a:r>
              <a:rPr lang="en-US" baseline="30000" dirty="0"/>
              <a:t>TH</a:t>
            </a:r>
            <a:r>
              <a:rPr lang="en-US" dirty="0"/>
              <a:t> APRIL 2024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2DC9A7-0212-D27C-307D-66CD54DDB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799" y="4616824"/>
            <a:ext cx="10131428" cy="1020957"/>
          </a:xfrm>
        </p:spPr>
        <p:txBody>
          <a:bodyPr/>
          <a:lstStyle/>
          <a:p>
            <a:pPr algn="ctr"/>
            <a:r>
              <a:rPr lang="en-US" dirty="0"/>
              <a:t>Durango, MEXICO</a:t>
            </a:r>
          </a:p>
        </p:txBody>
      </p:sp>
    </p:spTree>
    <p:extLst>
      <p:ext uri="{BB962C8B-B14F-4D97-AF65-F5344CB8AC3E}">
        <p14:creationId xmlns:p14="http://schemas.microsoft.com/office/powerpoint/2010/main" val="2070747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0DEC1F-86AB-13DD-6175-82EE299E4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671" y="0"/>
            <a:ext cx="61856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4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67CAE-85E1-B21C-0585-F936E1131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70" y="2456934"/>
            <a:ext cx="10131427" cy="1468800"/>
          </a:xfrm>
        </p:spPr>
        <p:txBody>
          <a:bodyPr/>
          <a:lstStyle/>
          <a:p>
            <a:pPr algn="ctr"/>
            <a:r>
              <a:rPr lang="en-US" dirty="0"/>
              <a:t>ECLIPSE WINDOW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4520A3-DB82-8174-3A25-6BC61AFA73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18</a:t>
            </a:r>
            <a:r>
              <a:rPr lang="en-US" sz="2400" baseline="30000" dirty="0"/>
              <a:t>TH</a:t>
            </a:r>
            <a:r>
              <a:rPr lang="en-US" sz="2400" dirty="0"/>
              <a:t> March – 29</a:t>
            </a:r>
            <a:r>
              <a:rPr lang="en-US" sz="2400" baseline="30000" dirty="0"/>
              <a:t>th</a:t>
            </a:r>
            <a:r>
              <a:rPr lang="en-US" sz="2400" dirty="0"/>
              <a:t> April 2024</a:t>
            </a:r>
          </a:p>
        </p:txBody>
      </p:sp>
    </p:spTree>
    <p:extLst>
      <p:ext uri="{BB962C8B-B14F-4D97-AF65-F5344CB8AC3E}">
        <p14:creationId xmlns:p14="http://schemas.microsoft.com/office/powerpoint/2010/main" val="33146805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297</TotalTime>
  <Words>613</Words>
  <Application>Microsoft Office PowerPoint</Application>
  <PresentationFormat>Widescreen</PresentationFormat>
  <Paragraphs>136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Helvetica</vt:lpstr>
      <vt:lpstr>Symbol</vt:lpstr>
      <vt:lpstr>Times New Roman</vt:lpstr>
      <vt:lpstr>Celestial</vt:lpstr>
      <vt:lpstr>TOTAL SOLAR ECLIPSE</vt:lpstr>
      <vt:lpstr>OVERVIEW</vt:lpstr>
      <vt:lpstr>Purpose of eclipse</vt:lpstr>
      <vt:lpstr>FAMILY:  Saros 139 N</vt:lpstr>
      <vt:lpstr>PowerPoint Presentation</vt:lpstr>
      <vt:lpstr>themes</vt:lpstr>
      <vt:lpstr>8TH APRIL 2024</vt:lpstr>
      <vt:lpstr>PowerPoint Presentation</vt:lpstr>
      <vt:lpstr>ECLIPSE WINDOW</vt:lpstr>
      <vt:lpstr>Current world events</vt:lpstr>
      <vt:lpstr>PowerPoint Presentation</vt:lpstr>
      <vt:lpstr>Aries stellium</vt:lpstr>
      <vt:lpstr>Aries countries</vt:lpstr>
      <vt:lpstr>Exoteric ruler</vt:lpstr>
      <vt:lpstr>Esoteric ruler</vt:lpstr>
      <vt:lpstr>4th ray  harmony through conflict</vt:lpstr>
      <vt:lpstr>esoteric</vt:lpstr>
      <vt:lpstr>Jupiter Uranus conjunction</vt:lpstr>
      <vt:lpstr>JUPITER URANUS CONJUNCTION IN TAURUS:   25th may 1941</vt:lpstr>
      <vt:lpstr>OPERATION BARBAROSSA</vt:lpstr>
      <vt:lpstr>America enters the war</vt:lpstr>
      <vt:lpstr>Jupiter Uranus conjunction</vt:lpstr>
      <vt:lpstr>PowerPoint Presentation</vt:lpstr>
      <vt:lpstr>Jupiter &amp; Uranus in taurus</vt:lpstr>
      <vt:lpstr>Israel &amp; world events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Comet Pons-brooks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TOTAL SOLAR ECLIPSE</dc:title>
  <dc:creator>Chandra Easton</dc:creator>
  <cp:lastModifiedBy>Chandra Easton</cp:lastModifiedBy>
  <cp:revision>6</cp:revision>
  <dcterms:created xsi:type="dcterms:W3CDTF">2024-04-03T04:23:43Z</dcterms:created>
  <dcterms:modified xsi:type="dcterms:W3CDTF">2024-04-04T00:48:45Z</dcterms:modified>
</cp:coreProperties>
</file>